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293" r:id="rId6"/>
    <p:sldId id="278" r:id="rId7"/>
    <p:sldId id="280" r:id="rId8"/>
    <p:sldId id="281" r:id="rId9"/>
    <p:sldId id="282" r:id="rId10"/>
    <p:sldId id="283" r:id="rId11"/>
    <p:sldId id="284" r:id="rId12"/>
    <p:sldId id="285" r:id="rId13"/>
    <p:sldId id="289" r:id="rId14"/>
    <p:sldId id="286" r:id="rId15"/>
  </p:sldIdLst>
  <p:sldSz cx="9144000" cy="6858000" type="letter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81B7"/>
    <a:srgbClr val="2B88B7"/>
    <a:srgbClr val="0066CC"/>
    <a:srgbClr val="000099"/>
    <a:srgbClr val="00206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03" autoAdjust="0"/>
    <p:restoredTop sz="86402" autoAdjust="0"/>
  </p:normalViewPr>
  <p:slideViewPr>
    <p:cSldViewPr>
      <p:cViewPr varScale="1">
        <p:scale>
          <a:sx n="65" d="100"/>
          <a:sy n="65" d="100"/>
        </p:scale>
        <p:origin x="714" y="39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784" y="-96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A1F688D-9AC7-4242-A887-E7BDBEEA4827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7D574BC-7E85-40C2-BDEA-3F2EEBCB13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5071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9BBDBCD-2F34-40B6-84B0-57F71A2DE33B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9BD436C7-08D7-46F8-82CF-A482C178C2F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78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166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574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81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9647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ark with photo_no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2321753" y="23343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Рисунок 2"/>
          <p:cNvSpPr>
            <a:spLocks noGrp="1"/>
          </p:cNvSpPr>
          <p:nvPr>
            <p:ph type="pic" sz="quarter" idx="11"/>
          </p:nvPr>
        </p:nvSpPr>
        <p:spPr>
          <a:xfrm>
            <a:off x="4152186" y="23127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Рисунок 2"/>
          <p:cNvSpPr>
            <a:spLocks noGrp="1"/>
          </p:cNvSpPr>
          <p:nvPr>
            <p:ph type="pic" sz="quarter" idx="12"/>
          </p:nvPr>
        </p:nvSpPr>
        <p:spPr>
          <a:xfrm>
            <a:off x="5982619" y="2312742"/>
            <a:ext cx="1597224" cy="2129632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hape 26"/>
          <p:cNvSpPr>
            <a:spLocks noGrp="1"/>
          </p:cNvSpPr>
          <p:nvPr>
            <p:ph type="sldNum" sz="quarter" idx="2"/>
          </p:nvPr>
        </p:nvSpPr>
        <p:spPr>
          <a:xfrm>
            <a:off x="161726" y="303682"/>
            <a:ext cx="327509" cy="2476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751204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85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539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984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334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530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406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159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CA3B411-C909-481A-9F92-89107302F5EF}" type="datetimeFigureOut">
              <a:rPr lang="en-US" smtClean="0"/>
              <a:pPr/>
              <a:t>4/1/2020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993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DA68DC-01D1-468C-8FB1-4A2CAAE3BE48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6248400"/>
            <a:ext cx="1525260" cy="4721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228600" y="6165750"/>
            <a:ext cx="554784" cy="554784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3673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272727"/>
          </a:solidFill>
          <a:ln w="3175">
            <a:miter lim="400000"/>
          </a:ln>
        </p:spPr>
        <p:txBody>
          <a:bodyPr lIns="14288" tIns="14288" rIns="14288" bIns="14288" anchor="ctr"/>
          <a:lstStyle/>
          <a:p>
            <a:pPr algn="ctr">
              <a:defRPr sz="300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125"/>
          </a:p>
        </p:txBody>
      </p:sp>
      <p:sp>
        <p:nvSpPr>
          <p:cNvPr id="90" name="Shape 90"/>
          <p:cNvSpPr/>
          <p:nvPr/>
        </p:nvSpPr>
        <p:spPr>
          <a:xfrm>
            <a:off x="1765803" y="3822319"/>
            <a:ext cx="5285439" cy="88300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14288" tIns="14288" rIns="14288" bIns="14288" anchor="ctr">
            <a:spAutoFit/>
          </a:bodyPr>
          <a:lstStyle/>
          <a:p>
            <a:pPr>
              <a:lnSpc>
                <a:spcPct val="80000"/>
              </a:lnSpc>
              <a:defRPr sz="18500">
                <a:solidFill>
                  <a:srgbClr val="F6F5F3"/>
                </a:solidFill>
                <a:latin typeface="Bebas"/>
                <a:ea typeface="Bebas"/>
                <a:cs typeface="Bebas"/>
                <a:sym typeface="Bebas"/>
              </a:defRPr>
            </a:pPr>
            <a:endParaRPr sz="6938" dirty="0">
              <a:solidFill>
                <a:srgbClr val="C7A57F"/>
              </a:solidFill>
            </a:endParaRPr>
          </a:p>
        </p:txBody>
      </p:sp>
      <p:sp>
        <p:nvSpPr>
          <p:cNvPr id="9" name="Shape 99"/>
          <p:cNvSpPr/>
          <p:nvPr/>
        </p:nvSpPr>
        <p:spPr>
          <a:xfrm>
            <a:off x="304800" y="1988202"/>
            <a:ext cx="8763000" cy="1653915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14288" tIns="14288" rIns="14288" bIns="14288" anchor="ctr">
            <a:spAutoFit/>
          </a:bodyPr>
          <a:lstStyle/>
          <a:p>
            <a:pPr algn="ctr">
              <a:lnSpc>
                <a:spcPct val="80000"/>
              </a:lnSpc>
              <a:defRPr sz="15500">
                <a:solidFill>
                  <a:srgbClr val="F6F5F3"/>
                </a:solidFill>
                <a:latin typeface="Bebas"/>
                <a:ea typeface="Bebas"/>
                <a:cs typeface="Bebas"/>
                <a:sym typeface="Bebas"/>
              </a:defRPr>
            </a:pPr>
            <a:r>
              <a:rPr lang="en-US" sz="5400" dirty="0" smtClean="0">
                <a:solidFill>
                  <a:srgbClr val="2D81B7"/>
                </a:solidFill>
              </a:rPr>
              <a:t>UNIT CELLS AND CRYSTAL STRUCTURES</a:t>
            </a:r>
            <a:br>
              <a:rPr lang="en-US" sz="5400" dirty="0" smtClean="0">
                <a:solidFill>
                  <a:srgbClr val="2D81B7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  <a:latin typeface="Bebas Neue" charset="0"/>
                <a:ea typeface="Bebas Neue" charset="0"/>
                <a:cs typeface="Bebas Neue" charset="0"/>
              </a:rPr>
              <a:t>Background Information</a:t>
            </a:r>
            <a:endParaRPr lang="en-US" sz="2400" dirty="0">
              <a:solidFill>
                <a:schemeClr val="bg1">
                  <a:lumMod val="75000"/>
                </a:schemeClr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4238216"/>
            <a:ext cx="1920606" cy="5945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77" y="6172200"/>
            <a:ext cx="555077" cy="556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16839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90600"/>
            <a:ext cx="6657975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810000"/>
            <a:ext cx="6119812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45016" cy="91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Crystal formations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45016" cy="91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MOLECULAR STRUCTURES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pic>
        <p:nvPicPr>
          <p:cNvPr id="15" name="Picture 14" descr="Animal-Cell[1]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962400"/>
            <a:ext cx="1989138" cy="197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6" name="Straight Connector 15"/>
          <p:cNvCxnSpPr/>
          <p:nvPr/>
        </p:nvCxnSpPr>
        <p:spPr>
          <a:xfrm>
            <a:off x="990600" y="3733800"/>
            <a:ext cx="7543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2590800" y="3886200"/>
            <a:ext cx="4267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collagen[1]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1752600"/>
            <a:ext cx="259080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 descr="diamond-unit-cell[1]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400"/>
            <a:ext cx="1981200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 descr="HMGD_t[1].gi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962400"/>
            <a:ext cx="1676400" cy="197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3200400" y="3124200"/>
            <a:ext cx="1295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2400" kern="1200">
                <a:latin typeface="Candara" panose="020E0502030303020204" pitchFamily="34" charset="0"/>
              </a:rPr>
              <a:t>Crystals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953000" y="3124200"/>
            <a:ext cx="213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2400" kern="1200">
                <a:latin typeface="Candara" panose="020E0502030303020204" pitchFamily="34" charset="0"/>
              </a:rPr>
              <a:t>Polymers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200400" y="4572000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2400" kern="1200">
                <a:latin typeface="Candara" panose="020E0502030303020204" pitchFamily="34" charset="0"/>
              </a:rPr>
              <a:t>Proteins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209800" y="3810000"/>
            <a:ext cx="76200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1200"/>
          </a:p>
        </p:txBody>
      </p:sp>
      <p:sp>
        <p:nvSpPr>
          <p:cNvPr id="25" name="TextBox 24"/>
          <p:cNvSpPr txBox="1">
            <a:spLocks noChangeArrowheads="1"/>
          </p:cNvSpPr>
          <p:nvPr/>
        </p:nvSpPr>
        <p:spPr bwMode="auto">
          <a:xfrm>
            <a:off x="4953000" y="4572000"/>
            <a:ext cx="914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eaLnBrk="1" hangingPunct="1"/>
            <a:r>
              <a:rPr lang="en-US" sz="2400" kern="1200">
                <a:latin typeface="Candara" panose="020E0502030303020204" pitchFamily="34" charset="0"/>
              </a:rPr>
              <a:t>Cells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9935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THE UNIT CELLS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/>
        </p:nvSpPr>
        <p:spPr bwMode="auto">
          <a:xfrm>
            <a:off x="533400" y="4495800"/>
            <a:ext cx="81534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1pPr>
            <a:lvl2pPr marL="6397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3pPr>
            <a:lvl4pPr marL="11239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4pPr>
            <a:lvl5pPr marL="132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457200" indent="-457200">
              <a:spcBef>
                <a:spcPts val="500"/>
              </a:spcBef>
            </a:pPr>
            <a:r>
              <a:rPr lang="en-US" sz="1400" kern="1200" dirty="0" smtClean="0"/>
              <a:t>The unit cell is the simplest repeating unit in a crystal.  </a:t>
            </a:r>
          </a:p>
          <a:p>
            <a:pPr marL="457200" indent="-457200">
              <a:spcBef>
                <a:spcPts val="500"/>
              </a:spcBef>
            </a:pPr>
            <a:r>
              <a:rPr lang="en-US" sz="1400" kern="1200" dirty="0" smtClean="0"/>
              <a:t>In a single crystal, all unit cells are identical and oriented the same way (fixed distance and fixed orientation).  </a:t>
            </a:r>
          </a:p>
          <a:p>
            <a:pPr marL="457200" indent="-457200">
              <a:spcBef>
                <a:spcPts val="500"/>
              </a:spcBef>
            </a:pPr>
            <a:r>
              <a:rPr lang="en-US" sz="1400" kern="1200" dirty="0" smtClean="0"/>
              <a:t>The opposite faces of a unit cell are parallel </a:t>
            </a:r>
            <a:r>
              <a:rPr lang="en-US" sz="1400" i="1" kern="1200" dirty="0" smtClean="0"/>
              <a:t>(see graphic of unit cell).</a:t>
            </a:r>
            <a:r>
              <a:rPr lang="en-US" sz="1400" kern="1200" dirty="0" smtClean="0"/>
              <a:t>  </a:t>
            </a:r>
          </a:p>
          <a:p>
            <a:pPr marL="457200" indent="-457200">
              <a:spcBef>
                <a:spcPts val="500"/>
              </a:spcBef>
            </a:pPr>
            <a:r>
              <a:rPr lang="en-US" sz="1400" kern="1200" dirty="0" smtClean="0"/>
              <a:t>The edge of the unit cell connects equivalent points.  The resulting structure is a lattice.</a:t>
            </a:r>
          </a:p>
          <a:p>
            <a:pPr marL="514350" indent="-514350">
              <a:lnSpc>
                <a:spcPct val="120000"/>
              </a:lnSpc>
            </a:pPr>
            <a:endParaRPr lang="en-US" sz="1400" kern="1200" dirty="0"/>
          </a:p>
        </p:txBody>
      </p:sp>
      <p:sp>
        <p:nvSpPr>
          <p:cNvPr id="6" name="CaptionText"/>
          <p:cNvSpPr txBox="1">
            <a:spLocks noChangeArrowheads="1"/>
          </p:cNvSpPr>
          <p:nvPr/>
        </p:nvSpPr>
        <p:spPr bwMode="auto">
          <a:xfrm>
            <a:off x="2730500" y="3929538"/>
            <a:ext cx="3660775" cy="26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>
              <a:spcAft>
                <a:spcPts val="100"/>
              </a:spcAft>
            </a:pPr>
            <a:r>
              <a:rPr lang="en-US" sz="1100" b="1" i="1" kern="1200" dirty="0" smtClean="0"/>
              <a:t>Unit cell configuration for a crystal structure</a:t>
            </a:r>
            <a:endParaRPr lang="en-US" sz="1100" b="1" i="1" kern="1200" dirty="0"/>
          </a:p>
        </p:txBody>
      </p:sp>
      <p:pic>
        <p:nvPicPr>
          <p:cNvPr id="7" name="Picture 6" descr="unit-cell-confi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1524000"/>
            <a:ext cx="4933950" cy="2299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00" y="152400"/>
            <a:ext cx="8229600" cy="1143000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ALL UNIT CELLS ARE NOT ALIKE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6" name="Content Placeholder 2"/>
          <p:cNvSpPr>
            <a:spLocks noGrp="1"/>
          </p:cNvSpPr>
          <p:nvPr/>
        </p:nvSpPr>
        <p:spPr bwMode="auto">
          <a:xfrm>
            <a:off x="495300" y="4506870"/>
            <a:ext cx="8380881" cy="241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1pPr>
            <a:lvl2pPr marL="6397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3pPr>
            <a:lvl4pPr marL="11239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4pPr>
            <a:lvl5pPr marL="132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0" indent="0">
              <a:buNone/>
            </a:pPr>
            <a:r>
              <a:rPr lang="en-US" sz="1400" kern="1200" dirty="0" smtClean="0"/>
              <a:t>The </a:t>
            </a:r>
            <a:r>
              <a:rPr lang="en-US" sz="1400" i="1" kern="1200" dirty="0" smtClean="0"/>
              <a:t>Simple Cubic Structure</a:t>
            </a:r>
            <a:r>
              <a:rPr lang="en-US" sz="1400" kern="1200" dirty="0" smtClean="0"/>
              <a:t> is a unit cell consisting of </a:t>
            </a:r>
            <a:r>
              <a:rPr lang="en-US" sz="1400" b="1" kern="1200" dirty="0" smtClean="0"/>
              <a:t>one atom</a:t>
            </a:r>
            <a:r>
              <a:rPr lang="en-US" sz="1400" kern="1200" dirty="0" smtClean="0"/>
              <a:t>. Confused? You probably see eight atoms, correct?</a:t>
            </a:r>
          </a:p>
          <a:p>
            <a:pPr marL="457200" indent="-457200"/>
            <a:r>
              <a:rPr lang="en-US" sz="1400" kern="1200" dirty="0" smtClean="0"/>
              <a:t>Remember that unit cells form a lattice and the edge of the unit cell connects to equivalent points.</a:t>
            </a:r>
          </a:p>
          <a:p>
            <a:pPr marL="457200" indent="-457200"/>
            <a:r>
              <a:rPr lang="en-US" sz="1400" kern="1200" dirty="0" smtClean="0"/>
              <a:t>Therefore, each of the atoms you see in the </a:t>
            </a:r>
            <a:r>
              <a:rPr lang="en-US" sz="1400" i="1" kern="1200" dirty="0" smtClean="0"/>
              <a:t>simple cubic structure</a:t>
            </a:r>
            <a:r>
              <a:rPr lang="en-US" sz="1400" kern="1200" dirty="0" smtClean="0"/>
              <a:t> contributes ONLY 1/8 of itself to the unit cell.  As the crystal structure forms, seven more unit cells bond with each of the eight atoms.</a:t>
            </a:r>
            <a:endParaRPr lang="en-US" sz="1400" kern="1200" dirty="0"/>
          </a:p>
        </p:txBody>
      </p:sp>
      <p:sp>
        <p:nvSpPr>
          <p:cNvPr id="17" name="Rectangle 16"/>
          <p:cNvSpPr/>
          <p:nvPr/>
        </p:nvSpPr>
        <p:spPr>
          <a:xfrm>
            <a:off x="941330" y="4011543"/>
            <a:ext cx="7488820" cy="30777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squar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pPr algn="ctr"/>
            <a:r>
              <a:rPr lang="en-US" sz="1400" kern="1200" dirty="0" smtClean="0">
                <a:latin typeface="Arial" pitchFamily="34" charset="0"/>
                <a:cs typeface="Arial" pitchFamily="34" charset="0"/>
              </a:rPr>
              <a:t>There are several different configurations for unit cells. </a:t>
            </a:r>
            <a:endParaRPr lang="en-US" sz="1400" kern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17" descr="cubic_structures8_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19475" y="1600200"/>
            <a:ext cx="5613721" cy="2223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hichPlane4_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9000" y="2895600"/>
            <a:ext cx="4581716" cy="210769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Content Placeholder 8" descr="hk100Plane4_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02204" y="2895600"/>
            <a:ext cx="2107696" cy="210769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itle 1"/>
          <p:cNvSpPr>
            <a:spLocks noGrp="1"/>
          </p:cNvSpPr>
          <p:nvPr>
            <p:ph type="title" idx="4294967295"/>
          </p:nvPr>
        </p:nvSpPr>
        <p:spPr>
          <a:xfrm>
            <a:off x="457200" y="1371600"/>
            <a:ext cx="8229600" cy="139903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Miller Indices define direction or planes within a crystal lattice structure</a:t>
            </a:r>
            <a:endParaRPr lang="en-US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45016" cy="91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Miller </a:t>
            </a:r>
            <a:r>
              <a:rPr lang="en-US" sz="4000" dirty="0" err="1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Indicies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" y="292781"/>
            <a:ext cx="8915400" cy="11430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CRYSTAL ORIENTATION </a:t>
            </a:r>
            <a:r>
              <a:rPr lang="mr-IN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–</a:t>
            </a:r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 SI PLANES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/>
        </p:nvSpPr>
        <p:spPr bwMode="auto">
          <a:xfrm>
            <a:off x="490974" y="4648200"/>
            <a:ext cx="8531352" cy="171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34290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1pPr>
            <a:lvl2pPr marL="6397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3pPr>
            <a:lvl4pPr marL="11239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4pPr>
            <a:lvl5pPr marL="132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9pPr>
          </a:lstStyle>
          <a:p>
            <a:pPr marL="288925" indent="-288925"/>
            <a:r>
              <a:rPr lang="en-US" sz="1400" kern="1200" dirty="0" smtClean="0"/>
              <a:t>The left most image is a Si crystal.  </a:t>
            </a:r>
          </a:p>
          <a:p>
            <a:pPr marL="288925" indent="-288925"/>
            <a:r>
              <a:rPr lang="en-US" sz="1400" kern="1200" dirty="0" smtClean="0"/>
              <a:t>The middle images show two different planes of the Si crystal.  </a:t>
            </a:r>
            <a:r>
              <a:rPr lang="en-US" sz="1400" i="1" kern="1200" dirty="0" smtClean="0"/>
              <a:t>Think of looking at the same crystal from two different directions. </a:t>
            </a:r>
            <a:r>
              <a:rPr lang="en-US" sz="1400" kern="1200" dirty="0" smtClean="0"/>
              <a:t> </a:t>
            </a:r>
          </a:p>
          <a:p>
            <a:pPr marL="288925" indent="-288925"/>
            <a:r>
              <a:rPr lang="en-US" sz="1400" kern="1200" dirty="0" smtClean="0"/>
              <a:t>The images on the right are looking at the faces of two plane.  </a:t>
            </a:r>
          </a:p>
          <a:p>
            <a:pPr marL="0" indent="0">
              <a:buNone/>
            </a:pPr>
            <a:r>
              <a:rPr lang="en-US" sz="1400" kern="1200" dirty="0" smtClean="0"/>
              <a:t>Same crystal, same distance between unit cells, and same orientation of unit cells.  However, looking at different planes, presents a different picture. </a:t>
            </a:r>
          </a:p>
          <a:p>
            <a:pPr>
              <a:buNone/>
            </a:pPr>
            <a:endParaRPr lang="en-US" sz="2000" kern="1200" dirty="0"/>
          </a:p>
        </p:txBody>
      </p:sp>
      <p:pic>
        <p:nvPicPr>
          <p:cNvPr id="15" name="Picture 14" descr="Si-pla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76040" y="1876721"/>
            <a:ext cx="4791920" cy="25591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/>
        </p:nvSpPr>
        <p:spPr bwMode="auto">
          <a:xfrm>
            <a:off x="381000" y="3962400"/>
            <a:ext cx="8229600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1pPr>
            <a:lvl2pPr marL="639763" indent="-2730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2pPr>
            <a:lvl3pPr marL="914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3pPr>
            <a:lvl4pPr marL="112395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4pPr>
            <a:lvl5pPr marL="1325563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>
                <a:solidFill>
                  <a:srgbClr val="28374A"/>
                </a:solidFill>
                <a:latin typeface="+mj-lt"/>
                <a:ea typeface="+mj-ea"/>
                <a:cs typeface="+mj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9pPr>
          </a:lstStyle>
          <a:p>
            <a:r>
              <a:rPr lang="en-US" sz="2000" kern="1200" dirty="0" smtClean="0"/>
              <a:t>Chemical Reactions are Dependent upon surface area – which at the unit cell level is the atomic density</a:t>
            </a:r>
          </a:p>
          <a:p>
            <a:endParaRPr lang="en-US" sz="2000" kern="1200" dirty="0"/>
          </a:p>
          <a:p>
            <a:r>
              <a:rPr lang="en-US" sz="2000" kern="1200" dirty="0" smtClean="0"/>
              <a:t>Different unit cell planes will have different atomic densities</a:t>
            </a:r>
          </a:p>
          <a:p>
            <a:r>
              <a:rPr lang="en-US" sz="2000" kern="1200" dirty="0" smtClean="0"/>
              <a:t>This will result in different etching (chemical interaction) rates</a:t>
            </a:r>
            <a:endParaRPr lang="en-US" sz="2000" kern="1200" dirty="0"/>
          </a:p>
        </p:txBody>
      </p:sp>
      <p:grpSp>
        <p:nvGrpSpPr>
          <p:cNvPr id="2" name="Group 1"/>
          <p:cNvGrpSpPr/>
          <p:nvPr/>
        </p:nvGrpSpPr>
        <p:grpSpPr>
          <a:xfrm>
            <a:off x="1676400" y="2667000"/>
            <a:ext cx="5181600" cy="628523"/>
            <a:chOff x="1600200" y="3733800"/>
            <a:chExt cx="5181600" cy="628523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1600200" y="3926141"/>
              <a:ext cx="1371600" cy="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294888" y="4353178"/>
              <a:ext cx="1886712" cy="9145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5410200" y="3889883"/>
              <a:ext cx="1371600" cy="0"/>
            </a:xfrm>
            <a:prstGeom prst="line">
              <a:avLst/>
            </a:prstGeom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971800" y="3926141"/>
              <a:ext cx="304800" cy="43313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5181600" y="3889884"/>
              <a:ext cx="228600" cy="4632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1944329" y="3739896"/>
              <a:ext cx="1371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5144729" y="3733800"/>
              <a:ext cx="1371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3544529" y="4197096"/>
              <a:ext cx="1371600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315929" y="3733800"/>
              <a:ext cx="228600" cy="463296"/>
            </a:xfrm>
            <a:prstGeom prst="line">
              <a:avLst/>
            </a:prstGeom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4916129" y="3733800"/>
              <a:ext cx="228600" cy="46329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45016" cy="91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Etching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Box 2"/>
          <p:cNvSpPr txBox="1">
            <a:spLocks noChangeArrowheads="1"/>
          </p:cNvSpPr>
          <p:nvPr/>
        </p:nvSpPr>
        <p:spPr bwMode="auto">
          <a:xfrm>
            <a:off x="679450" y="4758445"/>
            <a:ext cx="77597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ajor"/>
        </p:style>
        <p:txBody>
          <a:bodyPr wrap="none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  <a:lvl2pPr>
              <a:defRPr>
                <a:latin typeface="+mj-lt"/>
                <a:ea typeface="+mj-ea"/>
                <a:cs typeface="+mj-cs"/>
              </a:defRPr>
            </a:lvl2pPr>
            <a:lvl3pPr>
              <a:defRPr>
                <a:latin typeface="+mj-lt"/>
                <a:ea typeface="+mj-ea"/>
                <a:cs typeface="+mj-cs"/>
              </a:defRPr>
            </a:lvl3pPr>
            <a:lvl4pPr>
              <a:defRPr>
                <a:latin typeface="+mj-lt"/>
                <a:ea typeface="+mj-ea"/>
                <a:cs typeface="+mj-cs"/>
              </a:defRPr>
            </a:lvl4pPr>
            <a:lvl5pPr>
              <a:defRPr>
                <a:latin typeface="+mj-lt"/>
                <a:ea typeface="+mj-ea"/>
                <a:cs typeface="+mj-cs"/>
              </a:defRPr>
            </a:lvl5pPr>
            <a:lvl6pPr>
              <a:defRPr>
                <a:latin typeface="+mj-lt"/>
                <a:ea typeface="+mj-ea"/>
                <a:cs typeface="+mj-cs"/>
              </a:defRPr>
            </a:lvl6pPr>
            <a:lvl7pPr>
              <a:defRPr>
                <a:latin typeface="+mj-lt"/>
                <a:ea typeface="+mj-ea"/>
                <a:cs typeface="+mj-cs"/>
              </a:defRPr>
            </a:lvl7pPr>
            <a:lvl8pPr>
              <a:defRPr>
                <a:latin typeface="+mj-lt"/>
                <a:ea typeface="+mj-ea"/>
                <a:cs typeface="+mj-cs"/>
              </a:defRPr>
            </a:lvl8pPr>
            <a:lvl9pPr>
              <a:defRPr>
                <a:latin typeface="+mj-lt"/>
                <a:ea typeface="+mj-ea"/>
                <a:cs typeface="+mj-cs"/>
              </a:defRPr>
            </a:lvl9pPr>
          </a:lstStyle>
          <a:p>
            <a:r>
              <a:rPr lang="en-US" kern="1200">
                <a:latin typeface="Times New Roman" pitchFamily="18" charset="0"/>
              </a:rPr>
              <a:t>The diamond crystal is a covalently bonded network of carbon atoms. Each carbon</a:t>
            </a:r>
          </a:p>
          <a:p>
            <a:r>
              <a:rPr lang="en-US" kern="1200">
                <a:latin typeface="Times New Roman" pitchFamily="18" charset="0"/>
              </a:rPr>
              <a:t>atom is covalently bonded to four neighbors forming a regular three dimensional </a:t>
            </a:r>
          </a:p>
          <a:p>
            <a:r>
              <a:rPr lang="en-US" kern="1200">
                <a:latin typeface="Times New Roman" pitchFamily="18" charset="0"/>
              </a:rPr>
              <a:t>pattern of atoms which constitutes the diamond crystal.</a:t>
            </a:r>
            <a:r>
              <a:rPr lang="en-US" kern="1200"/>
              <a:t> </a:t>
            </a:r>
          </a:p>
        </p:txBody>
      </p:sp>
      <p:pic>
        <p:nvPicPr>
          <p:cNvPr id="20" name="Picture 19"/>
          <p:cNvPicPr>
            <a:picLocks noGrp="1"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798290"/>
            <a:ext cx="2989263" cy="2940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://chemed.chem.purdue.edu/genchem/topicreview/bp/ch13/graphics/13_19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057400"/>
            <a:ext cx="5715000" cy="4262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45016" cy="914400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CRYSTAL </a:t>
            </a:r>
            <a:r>
              <a:rPr lang="en-US" sz="4000" dirty="0" smtClean="0">
                <a:solidFill>
                  <a:srgbClr val="2D81B7"/>
                </a:solidFill>
                <a:latin typeface="Bebas Neue" charset="0"/>
                <a:ea typeface="Bebas Neue" charset="0"/>
                <a:cs typeface="Bebas Neue" charset="0"/>
              </a:rPr>
              <a:t>STRUCTURES</a:t>
            </a:r>
            <a:endParaRPr lang="en-US" sz="4000" dirty="0">
              <a:solidFill>
                <a:srgbClr val="2D81B7"/>
              </a:solidFill>
              <a:latin typeface="Bebas Neue" charset="0"/>
              <a:ea typeface="Bebas Neue" charset="0"/>
              <a:cs typeface="Bebas Neu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2" ma:contentTypeDescription="Create a new document." ma:contentTypeScope="" ma:versionID="41f39470fe47cda6f96058c36f7e011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02a07fa1f513549263409a239dff3971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SARHDQF24KZP-291081219-89</_dlc_DocId>
    <_dlc_DocIdUrl xmlns="b92ca6bb-2566-4a78-aff9-d2aca1a4e44d">
      <Url>https://nanolink.sharepoint.com/sites/media/_layouts/15/DocIdRedir.aspx?ID=SARHDQF24KZP-291081219-89</Url>
      <Description>SARHDQF24KZP-291081219-89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774FD7E1-37E4-4DEB-81D0-70F32753EC3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AE61A57-D0F5-4FAC-A48D-D3E95BE84F9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9cd6257c-f053-42aa-ae13-ac1b9d227f15"/>
    <ds:schemaRef ds:uri="b92ca6bb-2566-4a78-aff9-d2aca1a4e44d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C8AFA1F0-E91A-4300-888C-7F778A54D3F1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BF20B128-5650-4AD4-826C-CB56217B4AEC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796</TotalTime>
  <Words>360</Words>
  <Application>Microsoft Office PowerPoint</Application>
  <PresentationFormat>Letter Paper (8.5x11 in)</PresentationFormat>
  <Paragraphs>34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Arial</vt:lpstr>
      <vt:lpstr>Bebas</vt:lpstr>
      <vt:lpstr>Bebas Neue</vt:lpstr>
      <vt:lpstr>Calibri</vt:lpstr>
      <vt:lpstr>Candara</vt:lpstr>
      <vt:lpstr>Helvetica Light</vt:lpstr>
      <vt:lpstr>Times New Roman</vt:lpstr>
      <vt:lpstr>Wingdings 2</vt:lpstr>
      <vt:lpstr>Office Theme</vt:lpstr>
      <vt:lpstr>PowerPoint Presentation</vt:lpstr>
      <vt:lpstr>MOLECULAR STRUCTURES</vt:lpstr>
      <vt:lpstr>THE UNIT CELLS</vt:lpstr>
      <vt:lpstr>ALL UNIT CELLS ARE NOT ALIKE</vt:lpstr>
      <vt:lpstr>Miller Indices define direction or planes within a crystal lattice structure</vt:lpstr>
      <vt:lpstr>CRYSTAL ORIENTATION – SI PLANES</vt:lpstr>
      <vt:lpstr>Etching</vt:lpstr>
      <vt:lpstr>PowerPoint Presentation</vt:lpstr>
      <vt:lpstr>CRYSTAL STRUCTURES</vt:lpstr>
      <vt:lpstr>Crystal formations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Nanoparticles: A Study of Sunscreen</dc:title>
  <dc:creator>Jim</dc:creator>
  <cp:lastModifiedBy>Billie Copley</cp:lastModifiedBy>
  <cp:revision>102</cp:revision>
  <cp:lastPrinted>2014-07-01T21:58:14Z</cp:lastPrinted>
  <dcterms:created xsi:type="dcterms:W3CDTF">2015-08-22T15:52:04Z</dcterms:created>
  <dcterms:modified xsi:type="dcterms:W3CDTF">2020-04-01T15:14:02Z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c9562e54-810d-44f3-819a-78da9714b877</vt:lpwstr>
  </property>
</Properties>
</file>